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Caveat" pitchFamily="2" charset="0"/>
      <p:regular r:id="rId57"/>
      <p:bold r:id="rId58"/>
    </p:embeddedFont>
    <p:embeddedFont>
      <p:font typeface="Georgia" panose="02040502050405020303" pitchFamily="18" charset="0"/>
      <p:regular r:id="rId59"/>
      <p:bold r:id="rId60"/>
      <p:italic r:id="rId61"/>
      <p:boldItalic r:id="rId62"/>
    </p:embeddedFont>
    <p:embeddedFont>
      <p:font typeface="Helvetica Neue" panose="02000503000000020004" pitchFamily="2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69"/>
    <p:restoredTop sz="94681"/>
  </p:normalViewPr>
  <p:slideViewPr>
    <p:cSldViewPr snapToGrid="0">
      <p:cViewPr varScale="1">
        <p:scale>
          <a:sx n="121" d="100"/>
          <a:sy n="121" d="100"/>
        </p:scale>
        <p:origin x="70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9e470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9e470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cbfe832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cbfe8322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students scenarios - what chart should they use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 “are museum ticket sales affected by bad weather?”; “what percentage of orders shipped on time v shipping late?”; “does the frequency of bird strikes at various altitudes on commercial planes at uk airports follow the normal bell curve?”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21e18ac1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21e18ac1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bfe8322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cbfe8322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cbfe8322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cbfe8322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Invite students to test some tableau dashboards for interactivity and rate what they liked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cbfe8322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cbfe8322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cbfe8322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cbfe8322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21e18ac1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21e18ac1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cbfe8322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cbfe8322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cbfe8322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cbfe8322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cbfe8322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cbfe8322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Invite students to find example of misleading charts 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cbfe8322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cbfe8322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cbfe8322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cbfe8322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cbfe8322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cbfe8322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bea9c0d01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bea9c0d01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memory is often described as a bottle neck - scientists have discovered that average humans can hold between 8 and 12 items in our working memory at any one time - obv this decreases with age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bea9c0d0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bea9c0d0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cbfe8322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cbfe8322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21e18ac1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21e18ac1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cbfe8322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cbfe8322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A </a:t>
            </a: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</a:rPr>
              <a:t>preattentive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visual property is one which is processed in spatial memory without our conscious action. In essence it </a:t>
            </a: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</a:rPr>
              <a:t>takes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less than 500 milliseconds for the eye and the brain to process a </a:t>
            </a:r>
            <a:r>
              <a:rPr lang="en" sz="1200" b="1">
                <a:solidFill>
                  <a:srgbClr val="202124"/>
                </a:solidFill>
                <a:highlight>
                  <a:srgbClr val="FFFFFF"/>
                </a:highlight>
              </a:rPr>
              <a:t>preattentive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property of any image.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cbfe8322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cbfe8322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cbfe8322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cbfe8322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21e18ac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21e18ac1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21e18ac1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21e18ac1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21e18ac1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21e18ac1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21e18ac1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21e18ac1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21e18ac1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21e18ac1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1e18ac1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1e18ac1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21e18ac1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21e18ac1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21e18ac1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21e18ac1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cbfe8322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cbfe8322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cbfe8322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cbfe8322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21e18ac1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21e18ac1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21e18ac1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21e18ac1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cbfe8322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cbfe8322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bfe8322f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bfe8322f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cbfe8322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cbfe8322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6f9e470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6f9e470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cbfe8322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cbfe8322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cbfe8322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cbfe8322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cbfe8322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cbfe8322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375fdf4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375fdf4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cbfe8322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ccbfe8322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21e18ac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21e18ac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1e18ac1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21e18ac1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21e18ac1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21e18ac1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21e18ac1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21e18ac1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21e18ac1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21e18ac1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21e18ac1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21e18ac1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21e18ac1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21e18ac1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c6ff040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c6ff040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e47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e47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cbfe8322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cbfe8322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cbfe8322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cbfe8322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Invite students to bring examples of well chosen chart types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Ynp7oOh-AmeMxJJy6Ypv7oXpO6d83cTxE0mgPYh6T8M/ed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lic.tableau.com/views/CookBook/VizCookbook?:embed=y&amp;:showVizHome=no&amp;:display_count=y&amp;:display_static_image=y&amp;:bootstrapWhenNotified=tru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about/blog/2017/6/eye-tracking-study-5-key-learnings-data-designers-everywhere-7239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ybench.org/understanding-what-makes-a-visualization-memorabl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c2.ncsu.edu/faculty/healey/PP/#jscript_search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c2.ncsu.edu/faculty/healey/PP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khorseanalytics.com/blog/data-looks-better-nake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m12.co.uk/blog/brand/brand-colour-quiz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oogle.com/document/d/1pSaNa-kVQcBnermNUZot-XyxPuNB0q7l/edit?usp=sharing&amp;ouid=113438922798939998266&amp;rtpof=true&amp;sd=true" TargetMode="External"/><Relationship Id="rId4" Type="http://schemas.openxmlformats.org/officeDocument/2006/relationships/hyperlink" Target="https://www.arealme.com/guess-color-sensitive-quiz/en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iz.wtf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makeovermonday/2021w19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conomist.com/graphic-detai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86" name="Google Shape;86;p13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13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" name="Google Shape;96;p13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273725" y="846125"/>
            <a:ext cx="4059900" cy="29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Visualisation Best Practices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data storytelling</a:t>
            </a: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99" name="Google Shape;99;p13"/>
            <p:cNvSpPr/>
            <p:nvPr/>
          </p:nvSpPr>
          <p:spPr>
            <a:xfrm>
              <a:off x="1000000" y="2440003"/>
              <a:ext cx="4144235" cy="1631269"/>
            </a:xfrm>
            <a:custGeom>
              <a:avLst/>
              <a:gdLst/>
              <a:ahLst/>
              <a:cxnLst/>
              <a:rect l="l" t="t" r="r" b="b"/>
              <a:pathLst>
                <a:path w="165422" h="90088" extrusionOk="0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100" name="Google Shape;100;p13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3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name="adj1" fmla="val -21432"/>
              <a:gd name="adj2" fmla="val 84969"/>
              <a:gd name="adj3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3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110" name="Google Shape;110;p13"/>
            <p:cNvSpPr/>
            <p:nvPr/>
          </p:nvSpPr>
          <p:spPr>
            <a:xfrm>
              <a:off x="1000025" y="2083952"/>
              <a:ext cx="4156550" cy="1576975"/>
            </a:xfrm>
            <a:custGeom>
              <a:avLst/>
              <a:gdLst/>
              <a:ahLst/>
              <a:cxnLst/>
              <a:rect l="l" t="t" r="r" b="b"/>
              <a:pathLst>
                <a:path w="166262" h="63079" extrusionOk="0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sp>
        <p:sp>
          <p:nvSpPr>
            <p:cNvPr id="111" name="Google Shape;111;p13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3"/>
          <p:cNvSpPr txBox="1">
            <a:spLocks noGrp="1"/>
          </p:cNvSpPr>
          <p:nvPr>
            <p:ph type="body" idx="2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725" y="152400"/>
            <a:ext cx="642856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8775"/>
            <a:ext cx="8839201" cy="33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300" b="1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https://www.storytellingwithdata.com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pick a chart type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Given a </a:t>
            </a:r>
            <a:r>
              <a:rPr lang="en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ata insight</a:t>
            </a:r>
            <a:r>
              <a:rPr lang="en" dirty="0">
                <a:solidFill>
                  <a:schemeClr val="bg1"/>
                </a:solidFill>
              </a:rPr>
              <a:t>, sketch an </a:t>
            </a:r>
            <a:r>
              <a:rPr lang="en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appropriate single chart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#2 - engagement is key to interest</a:t>
            </a:r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1"/>
          </p:nvPr>
        </p:nvSpPr>
        <p:spPr>
          <a:xfrm>
            <a:off x="598100" y="2715942"/>
            <a:ext cx="8222100" cy="10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 product that requires intentional interaction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300" b="1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Ways to interact with charts- examples from tableau: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422175" y="1240575"/>
            <a:ext cx="86253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Dynamic filtering 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Filter by one chart on another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Hover over a value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Explain data feature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related data points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and apply / exclude 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Sort by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info from the Tooltip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a related chart in tooltip 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Drill up/down to less/more detail 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Choose how you want to see the view, from a parameter of options 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" sz="1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actions eg proportional brushing </a:t>
            </a:r>
            <a:endParaRPr sz="19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#3 - sizing</a:t>
            </a:r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most of your report real estate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for the eventual device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00" y="1170200"/>
            <a:ext cx="5692132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overstuff the screen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450" y="1017800"/>
            <a:ext cx="577932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#4 - what do people see</a:t>
            </a:r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eyes naturally go to a place. Put the important things there.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all read information in predictable patterns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75" y="1139750"/>
            <a:ext cx="7215149" cy="3820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300" b="1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Before we get into the guidance… </a:t>
            </a:r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875" y="976650"/>
            <a:ext cx="5472783" cy="40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/>
        </p:nvSpPr>
        <p:spPr>
          <a:xfrm>
            <a:off x="7045900" y="2571750"/>
            <a:ext cx="1430400" cy="12468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Rule # 0 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: don’t mislead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tracking tells us what people pay attention to</a:t>
            </a:r>
            <a:endParaRPr/>
          </a:p>
        </p:txBody>
      </p:sp>
      <p:pic>
        <p:nvPicPr>
          <p:cNvPr id="230" name="Google Shape;230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925" y="1109325"/>
            <a:ext cx="6411470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#5 - what do people remember</a:t>
            </a: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only hold a limited number of items in our working memory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memory works (1)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25" y="1712225"/>
            <a:ext cx="6839125" cy="3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2620250" y="1894650"/>
            <a:ext cx="1572600" cy="677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"/>
                <a:ea typeface="Caveat"/>
                <a:cs typeface="Caveat"/>
                <a:sym typeface="Caveat"/>
              </a:rPr>
              <a:t>Test: do I need to remember this?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memory works (2)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950" y="1142625"/>
            <a:ext cx="509453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 what will most likely be remembered</a:t>
            </a:r>
            <a:endParaRPr/>
          </a:p>
        </p:txBody>
      </p:sp>
      <p:pic>
        <p:nvPicPr>
          <p:cNvPr id="255" name="Google Shape;255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875" y="1078900"/>
            <a:ext cx="525828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#6 - cognitive overload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use of pre attentive attributes (but don’t overdo it)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pre-attentive processing</a:t>
            </a:r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ubTitle" idx="1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Experiment with different target detection attempts for </a:t>
            </a:r>
            <a:r>
              <a:rPr lang="en" dirty="0" err="1">
                <a:solidFill>
                  <a:srgbClr val="FFFFFF"/>
                </a:solidFill>
              </a:rPr>
              <a:t>colour</a:t>
            </a:r>
            <a:r>
              <a:rPr lang="en" dirty="0">
                <a:solidFill>
                  <a:srgbClr val="FFFFFF"/>
                </a:solidFill>
              </a:rPr>
              <a:t>, shape, </a:t>
            </a:r>
            <a:r>
              <a:rPr lang="en" dirty="0" err="1">
                <a:solidFill>
                  <a:srgbClr val="FFFFFF"/>
                </a:solidFill>
              </a:rPr>
              <a:t>colour+shape</a:t>
            </a:r>
            <a:r>
              <a:rPr lang="en" dirty="0">
                <a:solidFill>
                  <a:srgbClr val="FFFFFF"/>
                </a:solidFill>
              </a:rPr>
              <a:t> - tell the class at what point you became less efficient at detecting the shapes</a:t>
            </a:r>
            <a:r>
              <a:rPr lang="en" dirty="0"/>
              <a:t> - </a:t>
            </a:r>
            <a:r>
              <a:rPr lang="en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attentive attributes</a:t>
            </a:r>
            <a:endParaRPr/>
          </a:p>
        </p:txBody>
      </p:sp>
      <p:pic>
        <p:nvPicPr>
          <p:cNvPr id="273" name="Google Shape;273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375" y="1094100"/>
            <a:ext cx="6868300" cy="3820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cognitive overload</a:t>
            </a:r>
            <a:endParaRPr/>
          </a:p>
        </p:txBody>
      </p:sp>
      <p:sp>
        <p:nvSpPr>
          <p:cNvPr id="279" name="Google Shape;279;p40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message at a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Simplify if possible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0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Never go 3D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825" y="2078275"/>
            <a:ext cx="4427108" cy="29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#7 - be careful with colours</a:t>
            </a:r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Colours should be appropriate, not reused, not overwhelming, preferably complementary and/or meaningful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75" y="152400"/>
            <a:ext cx="65918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Colours have meaning- and it varies by culture </a:t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75" y="1100225"/>
            <a:ext cx="6444206" cy="38209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subjective</a:t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325" y="968350"/>
            <a:ext cx="7174826" cy="40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subjective</a:t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25" y="139850"/>
            <a:ext cx="4706899" cy="47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has perceptual boundaries </a:t>
            </a:r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50" y="1277375"/>
            <a:ext cx="5041500" cy="36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that dress ?</a:t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425" y="1017800"/>
            <a:ext cx="5566125" cy="40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that dress ?</a:t>
            </a:r>
            <a:endParaRPr/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739292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3 - brand+colour+psych</a:t>
            </a:r>
            <a:endParaRPr/>
          </a:p>
        </p:txBody>
      </p:sp>
      <p:sp>
        <p:nvSpPr>
          <p:cNvPr id="333" name="Google Shape;333;p48"/>
          <p:cNvSpPr txBox="1">
            <a:spLocks noGrp="1"/>
          </p:cNvSpPr>
          <p:nvPr>
            <p:ph type="subTitle" idx="1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en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Take the brand colour quiz - do you know brands by their colour?</a:t>
            </a:r>
            <a:endParaRPr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en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Find out how sensitive to colour you personally are</a:t>
            </a:r>
            <a:r>
              <a:rPr lang="en" dirty="0">
                <a:solidFill>
                  <a:schemeClr val="bg1"/>
                </a:solidFill>
              </a:rPr>
              <a:t> </a:t>
            </a:r>
            <a:endParaRPr dirty="0">
              <a:solidFill>
                <a:schemeClr val="bg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lphaLcParenR"/>
            </a:pPr>
            <a:r>
              <a:rPr lang="en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Complete the colour psychology worksheet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complementary colours</a:t>
            </a:r>
            <a:endParaRPr/>
          </a:p>
        </p:txBody>
      </p:sp>
      <p:pic>
        <p:nvPicPr>
          <p:cNvPr id="339" name="Google Shape;3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025" y="1017800"/>
            <a:ext cx="3910924" cy="408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intuitive (/meaningful) colours</a:t>
            </a:r>
            <a:endParaRPr/>
          </a:p>
        </p:txBody>
      </p:sp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75" y="972375"/>
            <a:ext cx="698207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contrasting colours</a:t>
            </a:r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450" y="1094100"/>
            <a:ext cx="590432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50" y="86450"/>
            <a:ext cx="65442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inadvertent colour associations</a:t>
            </a:r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575" y="1154975"/>
            <a:ext cx="6031031" cy="3820902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</a:t>
            </a:r>
            <a:r>
              <a:rPr lang="en" u="sng"/>
              <a:t>can</a:t>
            </a:r>
            <a:r>
              <a:rPr lang="en"/>
              <a:t> mean more</a:t>
            </a:r>
            <a:endParaRPr/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198" cy="325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#8 - ditch the chart junk</a:t>
            </a:r>
            <a:endParaRPr/>
          </a:p>
        </p:txBody>
      </p:sp>
      <p:sp>
        <p:nvSpPr>
          <p:cNvPr id="369" name="Google Shape;369;p5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 your data to ink ratio - more data, less pointless ink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ditch the chart junk- steps</a:t>
            </a:r>
            <a:endParaRPr/>
          </a:p>
        </p:txBody>
      </p:sp>
      <p:sp>
        <p:nvSpPr>
          <p:cNvPr id="375" name="Google Shape;375;p55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5"/>
          <p:cNvSpPr txBox="1">
            <a:spLocks noGrp="1"/>
          </p:cNvSpPr>
          <p:nvPr>
            <p:ph type="body" idx="4294967295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Redundant 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55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5"/>
          <p:cNvSpPr txBox="1">
            <a:spLocks noGrp="1"/>
          </p:cNvSpPr>
          <p:nvPr>
            <p:ph type="body" idx="4294967295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Sensible axis labels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55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5"/>
          <p:cNvSpPr txBox="1">
            <a:spLocks noGrp="1"/>
          </p:cNvSpPr>
          <p:nvPr>
            <p:ph type="body" idx="4294967295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Background noise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113" y="2078275"/>
            <a:ext cx="3847924" cy="29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199" cy="342295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300" b="1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https://www.storytellingwithdata.com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#9 - remember your audience</a:t>
            </a:r>
            <a:endParaRPr/>
          </a:p>
        </p:txBody>
      </p:sp>
      <p:sp>
        <p:nvSpPr>
          <p:cNvPr id="393" name="Google Shape;393;p57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forget the question is for target audience, their context and their prior experience with the UI.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Tailor the data product as needed to match the users needs.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>
            <a:spLocks noGrp="1"/>
          </p:cNvSpPr>
          <p:nvPr>
            <p:ph type="title"/>
          </p:nvPr>
        </p:nvSpPr>
        <p:spPr>
          <a:xfrm>
            <a:off x="311700" y="640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300" b="1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Unfortunately everyone is goldilocks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000"/>
            <a:ext cx="8300543" cy="404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4 - great (news) data vizzing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subTitle" idx="1"/>
          </p:nvPr>
        </p:nvSpPr>
        <p:spPr>
          <a:xfrm>
            <a:off x="204100" y="2715950"/>
            <a:ext cx="86160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if you can find a really bad  or good example for yourself of visual best practices with data in the news coverage of your country / city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#10 - keep it relevant</a:t>
            </a:r>
            <a:endParaRPr/>
          </a:p>
        </p:txBody>
      </p:sp>
      <p:sp>
        <p:nvSpPr>
          <p:cNvPr id="411" name="Google Shape;411;p60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report that’s out of date is the definition of chart junk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00" y="189575"/>
            <a:ext cx="4609951" cy="460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725" y="275125"/>
            <a:ext cx="6419674" cy="4593250"/>
          </a:xfrm>
          <a:prstGeom prst="rect">
            <a:avLst/>
          </a:prstGeom>
          <a:noFill/>
          <a:ln w="9525" cap="flat" cmpd="sng">
            <a:solidFill>
              <a:srgbClr val="20212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#11 - exceptions to every rule</a:t>
            </a:r>
            <a:endParaRPr/>
          </a:p>
        </p:txBody>
      </p:sp>
      <p:sp>
        <p:nvSpPr>
          <p:cNvPr id="422" name="Google Shape;422;p6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breaking a best practice principle can help you communicate the data story more effectively</a:t>
            </a:r>
            <a:endParaRPr/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200" y="85338"/>
            <a:ext cx="1800097" cy="16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138" y="81050"/>
            <a:ext cx="4763874" cy="49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3"/>
          <p:cNvSpPr txBox="1"/>
          <p:nvPr/>
        </p:nvSpPr>
        <p:spPr>
          <a:xfrm>
            <a:off x="337950" y="873750"/>
            <a:ext cx="3484800" cy="269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7391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9292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 Don’t break the y-axis scale</a:t>
            </a:r>
            <a:endParaRPr sz="1750">
              <a:solidFill>
                <a:srgbClr val="292929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Economist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occasionally gets complaints from readers about charts where the numerical axis doesn’t start at zero. It’s no wonder they are treated with suspicion. A truncated axis can cause small differences to appear larger, or make a rise or fall look more dramatic. “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/>
        </p:nvSpPr>
        <p:spPr>
          <a:xfrm>
            <a:off x="337950" y="873750"/>
            <a:ext cx="3484800" cy="3435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7391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9292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 Don’t go 3D… </a:t>
            </a:r>
            <a:endParaRPr sz="1750">
              <a:solidFill>
                <a:srgbClr val="292929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Ever since Microsoft Excel launched a thousand 3D pie charts into business meetings, 3D charts have been among the most vilified of data visualisations. There are two types of 3D visualisations: ones where the third dimension is used to depict a third variable, and others where it is purely cosmetic. </a:t>
            </a:r>
            <a:r>
              <a:rPr lang="en" sz="1100">
                <a:solidFill>
                  <a:srgbClr val="292929"/>
                </a:solidFill>
                <a:highlight>
                  <a:srgbClr val="F3F0EF"/>
                </a:highlight>
                <a:latin typeface="Georgia"/>
                <a:ea typeface="Georgia"/>
                <a:cs typeface="Georgia"/>
                <a:sym typeface="Georgia"/>
              </a:rPr>
              <a:t>Decorative 3D is particularly frowned upon as it needlessly distorts the data in multiple ways ”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35" name="Google Shape;4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150" y="152400"/>
            <a:ext cx="5016448" cy="479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data story makeover</a:t>
            </a:r>
            <a:endParaRPr/>
          </a:p>
        </p:txBody>
      </p:sp>
      <p:sp>
        <p:nvSpPr>
          <p:cNvPr id="441" name="Google Shape;441;p65"/>
          <p:cNvSpPr txBox="1">
            <a:spLocks noGrp="1"/>
          </p:cNvSpPr>
          <p:nvPr>
            <p:ph type="subTitle" idx="1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Required : mid bootcamp viz or </a:t>
            </a:r>
            <a:r>
              <a:rPr lang="en" dirty="0" err="1">
                <a:solidFill>
                  <a:schemeClr val="bg1"/>
                </a:solidFill>
              </a:rPr>
              <a:t>makeovermonday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Optional : Using </a:t>
            </a:r>
            <a:r>
              <a:rPr lang="en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data set</a:t>
            </a:r>
            <a:r>
              <a:rPr lang="en" dirty="0">
                <a:solidFill>
                  <a:schemeClr val="bg1"/>
                </a:solidFill>
              </a:rPr>
              <a:t> about the cost of mobile data globally, plot a single chart, applying visual best practices. </a:t>
            </a:r>
            <a:endParaRPr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Your audience - readers of </a:t>
            </a:r>
            <a:r>
              <a:rPr lang="en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Economist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475" y="41075"/>
            <a:ext cx="2432875" cy="50613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p66"/>
          <p:cNvSpPr txBox="1"/>
          <p:nvPr/>
        </p:nvSpPr>
        <p:spPr>
          <a:xfrm>
            <a:off x="1209725" y="1589425"/>
            <a:ext cx="1599000" cy="708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Original visualisation :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7501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369" y="152400"/>
            <a:ext cx="4112123" cy="483870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#1 - Choosing the right chart</a:t>
            </a:r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 appropriate to the question you are seeking to answer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>
            <a:spLocks noGrp="1"/>
          </p:cNvSpPr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Minard's Visualization Of Napoleon's 1812 March</a:t>
            </a:r>
            <a:endParaRPr sz="2300" b="1">
              <a:solidFill>
                <a:srgbClr val="29292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6000"/>
            <a:ext cx="8520600" cy="412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311700" y="67100"/>
            <a:ext cx="8520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https://informationisbeautiful.net/</a:t>
            </a:r>
            <a:endParaRPr sz="2300" b="1">
              <a:solidFill>
                <a:srgbClr val="29292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000"/>
            <a:ext cx="8839201" cy="393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Macintosh PowerPoint</Application>
  <PresentationFormat>On-screen Show (16:9)</PresentationFormat>
  <Paragraphs>105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Caveat</vt:lpstr>
      <vt:lpstr>Georgia</vt:lpstr>
      <vt:lpstr>Roboto</vt:lpstr>
      <vt:lpstr>Arial</vt:lpstr>
      <vt:lpstr>Helvetica Neue</vt:lpstr>
      <vt:lpstr>Geometric</vt:lpstr>
      <vt:lpstr>10 Visualisation Best Practices for data storytelling</vt:lpstr>
      <vt:lpstr>Before we get into the guidance… </vt:lpstr>
      <vt:lpstr>PowerPoint Presentation</vt:lpstr>
      <vt:lpstr>PowerPoint Presentation</vt:lpstr>
      <vt:lpstr>PowerPoint Presentation</vt:lpstr>
      <vt:lpstr>PowerPoint Presentation</vt:lpstr>
      <vt:lpstr>#1 - Choosing the right chart</vt:lpstr>
      <vt:lpstr>Minard's Visualization Of Napoleon's 1812 March </vt:lpstr>
      <vt:lpstr>https://informationisbeautiful.net/ </vt:lpstr>
      <vt:lpstr>PowerPoint Presentation</vt:lpstr>
      <vt:lpstr>https://www.storytellingwithdata.com</vt:lpstr>
      <vt:lpstr>Task 1 - pick a chart type</vt:lpstr>
      <vt:lpstr>#2 - engagement is key to interest</vt:lpstr>
      <vt:lpstr>Ways to interact with charts- examples from tableau:</vt:lpstr>
      <vt:lpstr>#3 - sizing</vt:lpstr>
      <vt:lpstr>Design for the eventual device</vt:lpstr>
      <vt:lpstr>Don’t overstuff the screen</vt:lpstr>
      <vt:lpstr>#4 - what do people see</vt:lpstr>
      <vt:lpstr>We all read information in predictable patterns</vt:lpstr>
      <vt:lpstr>Eye tracking tells us what people pay attention to</vt:lpstr>
      <vt:lpstr>#5 - what do people remember</vt:lpstr>
      <vt:lpstr>How memory works (1)</vt:lpstr>
      <vt:lpstr>How memory works (2)</vt:lpstr>
      <vt:lpstr>Protect what will most likely be remembered</vt:lpstr>
      <vt:lpstr>#6 - cognitive overload</vt:lpstr>
      <vt:lpstr>Task 2 - pre-attentive processing</vt:lpstr>
      <vt:lpstr>Pre attentive attributes</vt:lpstr>
      <vt:lpstr>Avoid cognitive overload</vt:lpstr>
      <vt:lpstr>#7 - be careful with colours</vt:lpstr>
      <vt:lpstr>Colours have meaning- and it varies by culture </vt:lpstr>
      <vt:lpstr>Colour is subjective</vt:lpstr>
      <vt:lpstr>Colour is subjective</vt:lpstr>
      <vt:lpstr>Colour has perceptual boundaries </vt:lpstr>
      <vt:lpstr>Remember that dress ?</vt:lpstr>
      <vt:lpstr>Remember that dress ?</vt:lpstr>
      <vt:lpstr>Task 3 - brand+colour+psych</vt:lpstr>
      <vt:lpstr>Choosing complementary colours</vt:lpstr>
      <vt:lpstr>Using intuitive (/meaningful) colours</vt:lpstr>
      <vt:lpstr>Consistent contrasting colours</vt:lpstr>
      <vt:lpstr>Avoid inadvertent colour associations</vt:lpstr>
      <vt:lpstr>Less can mean more</vt:lpstr>
      <vt:lpstr>#8 - ditch the chart junk</vt:lpstr>
      <vt:lpstr>ditch the chart junk- steps</vt:lpstr>
      <vt:lpstr>https://www.storytellingwithdata.com</vt:lpstr>
      <vt:lpstr>#9 - remember your audience</vt:lpstr>
      <vt:lpstr>Unfortunately everyone is goldilocks</vt:lpstr>
      <vt:lpstr>Task 4 - great (news) data vizzing</vt:lpstr>
      <vt:lpstr>#10 - keep it relevant</vt:lpstr>
      <vt:lpstr>PowerPoint Presentation</vt:lpstr>
      <vt:lpstr>#11 - exceptions to every rule</vt:lpstr>
      <vt:lpstr>PowerPoint Presentation</vt:lpstr>
      <vt:lpstr>PowerPoint Presentation</vt:lpstr>
      <vt:lpstr>LAB - data story makeover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Visualisation Best Practices for data storytelling</dc:title>
  <cp:lastModifiedBy>Microsoft Office User</cp:lastModifiedBy>
  <cp:revision>1</cp:revision>
  <dcterms:modified xsi:type="dcterms:W3CDTF">2022-05-19T13:44:52Z</dcterms:modified>
</cp:coreProperties>
</file>